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B4648-C378-445C-B8A1-FCBB2EC53CB3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A397F-1F07-47FE-A15C-806FF44F0D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11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DA397F-1F07-47FE-A15C-806FF44F0D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66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amina_propria" TargetMode="External"/><Relationship Id="rId13" Type="http://schemas.openxmlformats.org/officeDocument/2006/relationships/hyperlink" Target="https://en.wikipedia.org/wiki/Meissner's_plexus" TargetMode="External"/><Relationship Id="rId3" Type="http://schemas.openxmlformats.org/officeDocument/2006/relationships/hyperlink" Target="https://en.wikipedia.org/wiki/Submucosa" TargetMode="External"/><Relationship Id="rId7" Type="http://schemas.openxmlformats.org/officeDocument/2006/relationships/hyperlink" Target="https://en.wikipedia.org/wiki/Epithelium" TargetMode="External"/><Relationship Id="rId12" Type="http://schemas.openxmlformats.org/officeDocument/2006/relationships/hyperlink" Target="https://en.wikipedia.org/wiki/Fibrous_connective_tissue" TargetMode="External"/><Relationship Id="rId2" Type="http://schemas.openxmlformats.org/officeDocument/2006/relationships/hyperlink" Target="https://en.wikipedia.org/wiki/Mucos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astric_mucosa" TargetMode="External"/><Relationship Id="rId11" Type="http://schemas.openxmlformats.org/officeDocument/2006/relationships/hyperlink" Target="https://en.wikipedia.org/wiki/Muscularis_mucosae" TargetMode="External"/><Relationship Id="rId5" Type="http://schemas.openxmlformats.org/officeDocument/2006/relationships/hyperlink" Target="https://en.wikipedia.org/wiki/Serosa" TargetMode="External"/><Relationship Id="rId10" Type="http://schemas.openxmlformats.org/officeDocument/2006/relationships/hyperlink" Target="https://en.wikipedia.org/wiki/Smooth_muscle" TargetMode="External"/><Relationship Id="rId4" Type="http://schemas.openxmlformats.org/officeDocument/2006/relationships/hyperlink" Target="https://en.wikipedia.org/wiki/Muscularis_externa" TargetMode="External"/><Relationship Id="rId9" Type="http://schemas.openxmlformats.org/officeDocument/2006/relationships/hyperlink" Target="https://en.wikipedia.org/wiki/Loose_connective_tissu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erosa" TargetMode="External"/><Relationship Id="rId7" Type="http://schemas.openxmlformats.org/officeDocument/2006/relationships/hyperlink" Target="https://en.wikipedia.org/wiki/Mucous_membrane" TargetMode="External"/><Relationship Id="rId2" Type="http://schemas.openxmlformats.org/officeDocument/2006/relationships/hyperlink" Target="https://en.wikipedia.org/wiki/Muscularis_exter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astric_mucosa" TargetMode="External"/><Relationship Id="rId5" Type="http://schemas.openxmlformats.org/officeDocument/2006/relationships/hyperlink" Target="https://en.wikipedia.org/wiki/Gastric_pit" TargetMode="External"/><Relationship Id="rId4" Type="http://schemas.openxmlformats.org/officeDocument/2006/relationships/hyperlink" Target="https://en.wikipedia.org/wiki/Peritoneum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tomach" TargetMode="External"/><Relationship Id="rId3" Type="http://schemas.openxmlformats.org/officeDocument/2006/relationships/hyperlink" Target="https://en.wikipedia.org/wiki/Compound_racemose_glands" TargetMode="External"/><Relationship Id="rId7" Type="http://schemas.openxmlformats.org/officeDocument/2006/relationships/hyperlink" Target="https://en.wikipedia.org/wiki/Intrinsic_factor" TargetMode="External"/><Relationship Id="rId2" Type="http://schemas.openxmlformats.org/officeDocument/2006/relationships/hyperlink" Target="https://en.wikipedia.org/wiki/Simple_tubular_gland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Hydrochloric_acid" TargetMode="External"/><Relationship Id="rId5" Type="http://schemas.openxmlformats.org/officeDocument/2006/relationships/hyperlink" Target="https://en.wikipedia.org/wiki/Brunner's_glands" TargetMode="External"/><Relationship Id="rId10" Type="http://schemas.openxmlformats.org/officeDocument/2006/relationships/hyperlink" Target="https://en.wikipedia.org/wiki/G_cells" TargetMode="External"/><Relationship Id="rId4" Type="http://schemas.openxmlformats.org/officeDocument/2006/relationships/hyperlink" Target="https://en.wikipedia.org/wiki/Duodenal" TargetMode="External"/><Relationship Id="rId9" Type="http://schemas.openxmlformats.org/officeDocument/2006/relationships/hyperlink" Target="https://en.wikipedia.org/wiki/Gastri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1295401"/>
            <a:ext cx="7543800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CHAPTER 1. MAMMALIAN HISTOLOGY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554070"/>
            <a:ext cx="7543800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T.Y.B.Sc</a:t>
            </a:r>
            <a:r>
              <a:rPr lang="en-US" sz="2800" b="1" dirty="0" smtClean="0"/>
              <a:t>.  ZOOLOGY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SEMESTER V COURSE XIII</a:t>
            </a:r>
          </a:p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Histology, Pathology, Toxicology and Biostatistics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480060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i="1" dirty="0" smtClean="0"/>
              <a:t>This video is for education purpose only no copyright infringement. The copyright belongs to its rightful owner. The credit goes to respective artists, designers, video music composers and  singers. 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ffcie\Desktop\Untitled.jpg"/>
          <p:cNvPicPr>
            <a:picLocks noChangeAspect="1" noChangeArrowheads="1"/>
          </p:cNvPicPr>
          <p:nvPr/>
        </p:nvPicPr>
        <p:blipFill>
          <a:blip r:embed="rId3"/>
          <a:srcRect l="12803" r="37053" b="27273"/>
          <a:stretch>
            <a:fillRect/>
          </a:stretch>
        </p:blipFill>
        <p:spPr bwMode="auto">
          <a:xfrm>
            <a:off x="1828800" y="797668"/>
            <a:ext cx="5486400" cy="5603132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>
            <a:off x="2895600" y="1483468"/>
            <a:ext cx="1752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362200" y="2016868"/>
            <a:ext cx="3505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362200" y="2474068"/>
            <a:ext cx="2743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124200" y="3312268"/>
            <a:ext cx="2743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828800" y="4683868"/>
            <a:ext cx="2286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47800" y="1254868"/>
            <a:ext cx="13716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Esophagus 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914400" y="1788268"/>
            <a:ext cx="1371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/>
              <a:t>Fundus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38200" y="2321668"/>
            <a:ext cx="1371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/>
              <a:t>Cardia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0" y="3159868"/>
            <a:ext cx="1371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Body 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04800" y="4455268"/>
            <a:ext cx="13716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Pyloric  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667000" y="228600"/>
            <a:ext cx="43434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Regions of Stomach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33402"/>
            <a:ext cx="8763000" cy="560153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800" b="1" u="sng" dirty="0" smtClean="0"/>
              <a:t>T.S. of Mammalian Stomach</a:t>
            </a:r>
          </a:p>
          <a:p>
            <a:pPr algn="just"/>
            <a:endParaRPr lang="en-US" sz="2200" dirty="0" smtClean="0"/>
          </a:p>
          <a:p>
            <a:pPr algn="just"/>
            <a:r>
              <a:rPr lang="en-US" sz="2200" b="1" dirty="0" smtClean="0"/>
              <a:t>Like the other parts of the gastrointestinal tract, the human stomach walls consist of an outer </a:t>
            </a:r>
            <a:r>
              <a:rPr lang="en-US" sz="2200" b="1" dirty="0" smtClean="0">
                <a:hlinkClick r:id="rId2" tooltip="Mucosa"/>
              </a:rPr>
              <a:t>mucosa</a:t>
            </a:r>
            <a:r>
              <a:rPr lang="en-US" sz="2200" b="1" dirty="0" smtClean="0"/>
              <a:t>, inner </a:t>
            </a:r>
            <a:r>
              <a:rPr lang="en-US" sz="2200" b="1" dirty="0" err="1" smtClean="0">
                <a:hlinkClick r:id="rId3" tooltip="Submucosa"/>
              </a:rPr>
              <a:t>submucosa</a:t>
            </a:r>
            <a:r>
              <a:rPr lang="en-US" sz="2200" b="1" dirty="0" smtClean="0"/>
              <a:t>, </a:t>
            </a:r>
            <a:r>
              <a:rPr lang="en-US" sz="2200" b="1" dirty="0" err="1" smtClean="0">
                <a:hlinkClick r:id="rId4" tooltip="Muscularis externa"/>
              </a:rPr>
              <a:t>muscularis</a:t>
            </a:r>
            <a:r>
              <a:rPr lang="en-US" sz="2200" b="1" dirty="0" smtClean="0">
                <a:hlinkClick r:id="rId4" tooltip="Muscularis externa"/>
              </a:rPr>
              <a:t> </a:t>
            </a:r>
            <a:r>
              <a:rPr lang="en-US" sz="2200" b="1" dirty="0" err="1" smtClean="0">
                <a:hlinkClick r:id="rId4" tooltip="Muscularis externa"/>
              </a:rPr>
              <a:t>externa</a:t>
            </a:r>
            <a:r>
              <a:rPr lang="en-US" sz="2200" b="1" dirty="0" smtClean="0"/>
              <a:t>, and </a:t>
            </a:r>
            <a:r>
              <a:rPr lang="en-US" sz="2200" b="1" dirty="0" err="1" smtClean="0">
                <a:hlinkClick r:id="rId5" tooltip="Serosa"/>
              </a:rPr>
              <a:t>serosa</a:t>
            </a:r>
            <a:r>
              <a:rPr lang="en-US" sz="2200" b="1" dirty="0" smtClean="0"/>
              <a:t>.</a:t>
            </a:r>
          </a:p>
          <a:p>
            <a:pPr algn="just"/>
            <a:endParaRPr lang="en-US" sz="2200" b="1" dirty="0" smtClean="0"/>
          </a:p>
          <a:p>
            <a:pPr algn="just"/>
            <a:r>
              <a:rPr lang="en-US" sz="2200" b="1" dirty="0" smtClean="0"/>
              <a:t>The </a:t>
            </a:r>
            <a:r>
              <a:rPr lang="en-US" sz="2200" b="1" dirty="0" smtClean="0">
                <a:hlinkClick r:id="rId6" tooltip="Gastric mucosa"/>
              </a:rPr>
              <a:t>gastric mucosa</a:t>
            </a:r>
            <a:r>
              <a:rPr lang="en-US" sz="2200" b="1" dirty="0" smtClean="0"/>
              <a:t> of the stomach consists of the </a:t>
            </a:r>
            <a:r>
              <a:rPr lang="en-US" sz="2200" b="1" dirty="0" smtClean="0">
                <a:hlinkClick r:id="rId7" tooltip="Epithelium"/>
              </a:rPr>
              <a:t>epithelium</a:t>
            </a:r>
            <a:r>
              <a:rPr lang="en-US" sz="2200" b="1" dirty="0" smtClean="0"/>
              <a:t> and the </a:t>
            </a:r>
            <a:r>
              <a:rPr lang="en-US" sz="2200" b="1" dirty="0" smtClean="0">
                <a:hlinkClick r:id="rId8" tooltip="Lamina propria"/>
              </a:rPr>
              <a:t>lamina </a:t>
            </a:r>
            <a:r>
              <a:rPr lang="en-US" sz="2200" b="1" dirty="0" err="1" smtClean="0">
                <a:hlinkClick r:id="rId8" tooltip="Lamina propria"/>
              </a:rPr>
              <a:t>propria</a:t>
            </a:r>
            <a:r>
              <a:rPr lang="en-US" sz="2200" b="1" dirty="0" smtClean="0"/>
              <a:t> (composed of </a:t>
            </a:r>
            <a:r>
              <a:rPr lang="en-US" sz="2200" b="1" dirty="0" smtClean="0">
                <a:hlinkClick r:id="rId9" tooltip="Loose connective tissue"/>
              </a:rPr>
              <a:t>loose connective tissue</a:t>
            </a:r>
            <a:r>
              <a:rPr lang="en-US" sz="2200" b="1" dirty="0" smtClean="0"/>
              <a:t>), with a thin layer of </a:t>
            </a:r>
            <a:r>
              <a:rPr lang="en-US" sz="2200" b="1" dirty="0" smtClean="0">
                <a:hlinkClick r:id="rId10" tooltip="Smooth muscle"/>
              </a:rPr>
              <a:t>smooth muscle</a:t>
            </a:r>
            <a:r>
              <a:rPr lang="en-US" sz="2200" b="1" dirty="0" smtClean="0"/>
              <a:t> called the </a:t>
            </a:r>
            <a:r>
              <a:rPr lang="en-US" sz="2200" b="1" dirty="0" err="1" smtClean="0">
                <a:hlinkClick r:id="rId11" tooltip="Muscularis mucosae"/>
              </a:rPr>
              <a:t>muscularis</a:t>
            </a:r>
            <a:r>
              <a:rPr lang="en-US" sz="2200" b="1" dirty="0" smtClean="0">
                <a:hlinkClick r:id="rId11" tooltip="Muscularis mucosae"/>
              </a:rPr>
              <a:t> </a:t>
            </a:r>
            <a:r>
              <a:rPr lang="en-US" sz="2200" b="1" dirty="0" err="1" smtClean="0">
                <a:hlinkClick r:id="rId11" tooltip="Muscularis mucosae"/>
              </a:rPr>
              <a:t>mucosae</a:t>
            </a:r>
            <a:r>
              <a:rPr lang="en-US" sz="2200" b="1" dirty="0" smtClean="0"/>
              <a:t> separating it from the </a:t>
            </a:r>
            <a:r>
              <a:rPr lang="en-US" sz="2200" b="1" dirty="0" err="1" smtClean="0"/>
              <a:t>submucosa</a:t>
            </a:r>
            <a:r>
              <a:rPr lang="en-US" sz="2200" b="1" dirty="0" smtClean="0"/>
              <a:t> beneath. </a:t>
            </a:r>
          </a:p>
          <a:p>
            <a:pPr algn="just"/>
            <a:endParaRPr lang="en-US" sz="2200" b="1" dirty="0" smtClean="0"/>
          </a:p>
          <a:p>
            <a:pPr algn="just"/>
            <a:r>
              <a:rPr lang="en-US" sz="2200" b="1" dirty="0" smtClean="0"/>
              <a:t>The </a:t>
            </a:r>
            <a:r>
              <a:rPr lang="en-US" sz="2200" b="1" dirty="0" err="1" smtClean="0">
                <a:hlinkClick r:id="rId3" tooltip="Submucosa"/>
              </a:rPr>
              <a:t>submucosa</a:t>
            </a:r>
            <a:r>
              <a:rPr lang="en-US" sz="2200" b="1" dirty="0" smtClean="0"/>
              <a:t> lies under the mucosa and consists of </a:t>
            </a:r>
            <a:r>
              <a:rPr lang="en-US" sz="2200" b="1" dirty="0" smtClean="0">
                <a:hlinkClick r:id="rId12" tooltip="Fibrous connective tissue"/>
              </a:rPr>
              <a:t>fibrous connective tissue</a:t>
            </a:r>
            <a:r>
              <a:rPr lang="en-US" sz="2200" b="1" dirty="0" smtClean="0"/>
              <a:t>, separating the mucosa from the next layer. </a:t>
            </a:r>
            <a:r>
              <a:rPr lang="en-US" sz="2200" b="1" dirty="0" err="1" smtClean="0">
                <a:hlinkClick r:id="rId13" tooltip="Meissner's plexus"/>
              </a:rPr>
              <a:t>Meissner's</a:t>
            </a:r>
            <a:r>
              <a:rPr lang="en-US" sz="2200" b="1" dirty="0" smtClean="0">
                <a:hlinkClick r:id="rId13" tooltip="Meissner's plexus"/>
              </a:rPr>
              <a:t> plexus</a:t>
            </a:r>
            <a:r>
              <a:rPr lang="en-US" sz="2200" b="1" dirty="0" smtClean="0"/>
              <a:t> is in this layer. </a:t>
            </a:r>
          </a:p>
          <a:p>
            <a:pPr algn="just"/>
            <a:endParaRPr lang="en-US" sz="2200" dirty="0" smtClean="0"/>
          </a:p>
          <a:p>
            <a:pPr algn="just"/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1"/>
            <a:ext cx="8229600" cy="62170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200" b="1" dirty="0" smtClean="0"/>
              <a:t>The </a:t>
            </a:r>
            <a:r>
              <a:rPr lang="en-US" sz="2200" b="1" dirty="0" err="1" smtClean="0">
                <a:hlinkClick r:id="rId2" tooltip="Muscularis externa"/>
              </a:rPr>
              <a:t>muscularis</a:t>
            </a:r>
            <a:r>
              <a:rPr lang="en-US" sz="2200" b="1" dirty="0" smtClean="0">
                <a:hlinkClick r:id="rId2" tooltip="Muscularis externa"/>
              </a:rPr>
              <a:t> </a:t>
            </a:r>
            <a:r>
              <a:rPr lang="en-US" sz="2200" b="1" dirty="0" err="1" smtClean="0">
                <a:hlinkClick r:id="rId2" tooltip="Muscularis externa"/>
              </a:rPr>
              <a:t>externa</a:t>
            </a:r>
            <a:r>
              <a:rPr lang="en-US" sz="2200" b="1" dirty="0" smtClean="0"/>
              <a:t> lies beneath the </a:t>
            </a:r>
            <a:r>
              <a:rPr lang="en-US" sz="2200" b="1" dirty="0" err="1" smtClean="0"/>
              <a:t>submucosa</a:t>
            </a:r>
            <a:r>
              <a:rPr lang="en-US" sz="2200" b="1" dirty="0" smtClean="0"/>
              <a:t> and is unique from other organs of the gastrointestinal tract, consisting of three layers:</a:t>
            </a:r>
          </a:p>
          <a:p>
            <a:pPr algn="just"/>
            <a:r>
              <a:rPr lang="en-US" sz="2200" b="1" dirty="0" smtClean="0"/>
              <a:t>1. The </a:t>
            </a:r>
            <a:r>
              <a:rPr lang="en-US" sz="2200" b="1" i="1" dirty="0" smtClean="0"/>
              <a:t>inner oblique layer</a:t>
            </a:r>
          </a:p>
          <a:p>
            <a:pPr algn="just"/>
            <a:r>
              <a:rPr lang="en-US" sz="2200" b="1" dirty="0" smtClean="0"/>
              <a:t>2. The </a:t>
            </a:r>
            <a:r>
              <a:rPr lang="en-US" sz="2200" b="1" i="1" dirty="0" smtClean="0"/>
              <a:t>middle circular layer:</a:t>
            </a:r>
          </a:p>
          <a:p>
            <a:pPr algn="just"/>
            <a:r>
              <a:rPr lang="en-US" sz="2200" b="1" dirty="0" smtClean="0"/>
              <a:t>3. The </a:t>
            </a:r>
            <a:r>
              <a:rPr lang="en-US" sz="2200" b="1" i="1" dirty="0" smtClean="0"/>
              <a:t>outer longitudinal layer</a:t>
            </a:r>
            <a:endParaRPr lang="en-US" sz="2200" b="1" dirty="0" smtClean="0"/>
          </a:p>
          <a:p>
            <a:pPr algn="just"/>
            <a:r>
              <a:rPr lang="en-US" sz="2200" b="1" dirty="0" smtClean="0"/>
              <a:t>The stomach also possesses a </a:t>
            </a:r>
            <a:r>
              <a:rPr lang="en-US" sz="2200" b="1" dirty="0" err="1" smtClean="0">
                <a:hlinkClick r:id="rId3" tooltip="Serosa"/>
              </a:rPr>
              <a:t>serosa</a:t>
            </a:r>
            <a:r>
              <a:rPr lang="en-US" sz="2200" b="1" dirty="0" smtClean="0"/>
              <a:t>, consisting of layers of connective tissue continuous with the </a:t>
            </a:r>
            <a:r>
              <a:rPr lang="en-US" sz="2200" b="1" dirty="0" smtClean="0">
                <a:hlinkClick r:id="rId4" tooltip="Peritoneum"/>
              </a:rPr>
              <a:t>peritoneum</a:t>
            </a:r>
            <a:r>
              <a:rPr lang="en-US" sz="2200" b="1" dirty="0" smtClean="0"/>
              <a:t>.</a:t>
            </a:r>
          </a:p>
          <a:p>
            <a:pPr algn="just"/>
            <a:endParaRPr lang="en-US" sz="2200" b="1" dirty="0" smtClean="0"/>
          </a:p>
          <a:p>
            <a:pPr algn="just"/>
            <a:r>
              <a:rPr lang="en-US" sz="2400" b="1" u="sng" dirty="0" smtClean="0"/>
              <a:t>Glands</a:t>
            </a:r>
          </a:p>
          <a:p>
            <a:pPr algn="just"/>
            <a:r>
              <a:rPr lang="en-US" sz="2200" b="1" dirty="0" smtClean="0"/>
              <a:t>The three types of gland are all located beneath the </a:t>
            </a:r>
            <a:r>
              <a:rPr lang="en-US" sz="2200" b="1" dirty="0" smtClean="0">
                <a:hlinkClick r:id="rId5" tooltip="Gastric pit"/>
              </a:rPr>
              <a:t>gastric pits</a:t>
            </a:r>
            <a:r>
              <a:rPr lang="en-US" sz="2200" b="1" dirty="0" smtClean="0"/>
              <a:t> within the </a:t>
            </a:r>
            <a:r>
              <a:rPr lang="en-US" sz="2200" b="1" dirty="0" smtClean="0">
                <a:hlinkClick r:id="rId6" tooltip="Gastric mucosa"/>
              </a:rPr>
              <a:t>gastric mucosa</a:t>
            </a:r>
            <a:r>
              <a:rPr lang="en-US" sz="2200" b="1" dirty="0" smtClean="0"/>
              <a:t>–the </a:t>
            </a:r>
            <a:r>
              <a:rPr lang="en-US" sz="2200" b="1" dirty="0" smtClean="0">
                <a:hlinkClick r:id="rId7" tooltip="Mucous membrane"/>
              </a:rPr>
              <a:t>mucous membrane</a:t>
            </a:r>
            <a:r>
              <a:rPr lang="en-US" sz="2200" b="1" dirty="0" smtClean="0"/>
              <a:t> of the stomach. The gastric mucosa is pitted with innumerable gastric pits which house the gastric glands.</a:t>
            </a:r>
          </a:p>
          <a:p>
            <a:pPr algn="just"/>
            <a:endParaRPr lang="en-US" sz="2200" b="1" dirty="0" smtClean="0"/>
          </a:p>
          <a:p>
            <a:pPr algn="just"/>
            <a:r>
              <a:rPr lang="en-US" sz="2200" b="1" dirty="0" smtClean="0"/>
              <a:t>The </a:t>
            </a:r>
            <a:r>
              <a:rPr lang="en-US" sz="2200" b="1" i="1" dirty="0" smtClean="0"/>
              <a:t>cardiac glands</a:t>
            </a:r>
            <a:r>
              <a:rPr lang="en-US" sz="2200" b="1" dirty="0" smtClean="0"/>
              <a:t> are found in the </a:t>
            </a:r>
            <a:r>
              <a:rPr lang="en-US" sz="2200" b="1" dirty="0" err="1" smtClean="0"/>
              <a:t>cardia</a:t>
            </a:r>
            <a:r>
              <a:rPr lang="en-US" sz="2200" b="1" dirty="0" smtClean="0"/>
              <a:t> of the stomach, enclosing the opening where the esophagus joins to the stomach. </a:t>
            </a:r>
          </a:p>
          <a:p>
            <a:pPr algn="just"/>
            <a:endParaRPr lang="en-US" sz="2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990601"/>
            <a:ext cx="8382000" cy="38164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en-US" sz="2200" b="1" dirty="0" smtClean="0"/>
          </a:p>
          <a:p>
            <a:pPr algn="just"/>
            <a:r>
              <a:rPr lang="en-US" sz="2200" b="1" dirty="0" smtClean="0"/>
              <a:t>There are two kinds - either </a:t>
            </a:r>
            <a:r>
              <a:rPr lang="en-US" sz="2200" b="1" dirty="0" smtClean="0">
                <a:hlinkClick r:id="rId2" tooltip="Simple tubular glands"/>
              </a:rPr>
              <a:t>simple tubular</a:t>
            </a:r>
            <a:r>
              <a:rPr lang="en-US" sz="2200" b="1" dirty="0" smtClean="0"/>
              <a:t> with short ducts or </a:t>
            </a:r>
            <a:r>
              <a:rPr lang="en-US" sz="2200" b="1" dirty="0" smtClean="0">
                <a:hlinkClick r:id="rId3" tooltip="Compound racemose glands"/>
              </a:rPr>
              <a:t>compound </a:t>
            </a:r>
            <a:r>
              <a:rPr lang="en-US" sz="2200" b="1" dirty="0" err="1" smtClean="0">
                <a:hlinkClick r:id="rId3" tooltip="Compound racemose glands"/>
              </a:rPr>
              <a:t>racemose</a:t>
            </a:r>
            <a:r>
              <a:rPr lang="en-US" sz="2200" b="1" dirty="0" smtClean="0"/>
              <a:t> resembling the </a:t>
            </a:r>
            <a:r>
              <a:rPr lang="en-US" sz="2200" b="1" dirty="0" smtClean="0">
                <a:hlinkClick r:id="rId4" tooltip="Duodenal"/>
              </a:rPr>
              <a:t>duodenal</a:t>
            </a:r>
            <a:r>
              <a:rPr lang="en-US" sz="2200" b="1" dirty="0" smtClean="0"/>
              <a:t> </a:t>
            </a:r>
            <a:r>
              <a:rPr lang="en-US" sz="2200" b="1" dirty="0" smtClean="0">
                <a:hlinkClick r:id="rId5" tooltip="Brunner's glands"/>
              </a:rPr>
              <a:t>Brunner's glands</a:t>
            </a:r>
            <a:endParaRPr lang="en-US" sz="2200" b="1" dirty="0" smtClean="0"/>
          </a:p>
          <a:p>
            <a:pPr algn="just"/>
            <a:endParaRPr lang="en-US" sz="2200" b="1" dirty="0" smtClean="0"/>
          </a:p>
          <a:p>
            <a:pPr algn="just"/>
            <a:r>
              <a:rPr lang="en-US" sz="2200" b="1" dirty="0" smtClean="0"/>
              <a:t>The </a:t>
            </a:r>
            <a:r>
              <a:rPr lang="en-US" sz="2200" b="1" i="1" dirty="0" err="1" smtClean="0"/>
              <a:t>fundic</a:t>
            </a:r>
            <a:r>
              <a:rPr lang="en-US" sz="2200" b="1" i="1" dirty="0" smtClean="0"/>
              <a:t> glands</a:t>
            </a:r>
            <a:r>
              <a:rPr lang="en-US" sz="2200" b="1" dirty="0" smtClean="0"/>
              <a:t>, are found in the </a:t>
            </a:r>
            <a:r>
              <a:rPr lang="en-US" sz="2200" b="1" dirty="0" err="1" smtClean="0"/>
              <a:t>fundus</a:t>
            </a:r>
            <a:r>
              <a:rPr lang="en-US" sz="2200" b="1" dirty="0" smtClean="0"/>
              <a:t> and body of the stomach. They are simple almost straight tubes, two or more of which open into a single duct. They secrete </a:t>
            </a:r>
            <a:r>
              <a:rPr lang="en-US" sz="2200" b="1" dirty="0" smtClean="0">
                <a:hlinkClick r:id="rId6" tooltip="Hydrochloric acid"/>
              </a:rPr>
              <a:t>hydrochloric acid</a:t>
            </a:r>
            <a:r>
              <a:rPr lang="en-US" sz="2200" b="1" dirty="0" smtClean="0"/>
              <a:t> (</a:t>
            </a:r>
            <a:r>
              <a:rPr lang="en-US" sz="2200" b="1" dirty="0" err="1" smtClean="0"/>
              <a:t>HCl</a:t>
            </a:r>
            <a:r>
              <a:rPr lang="en-US" sz="2200" b="1" dirty="0" smtClean="0"/>
              <a:t>) and </a:t>
            </a:r>
            <a:r>
              <a:rPr lang="en-US" sz="2200" b="1" dirty="0" smtClean="0">
                <a:hlinkClick r:id="rId7" tooltip="Intrinsic factor"/>
              </a:rPr>
              <a:t>intrinsic factor</a:t>
            </a:r>
            <a:r>
              <a:rPr lang="en-US" sz="2200" b="1" dirty="0" smtClean="0"/>
              <a:t>.</a:t>
            </a:r>
            <a:r>
              <a:rPr lang="en-US" sz="2200" b="1" baseline="30000" dirty="0" smtClean="0">
                <a:hlinkClick r:id="rId8"/>
              </a:rPr>
              <a:t>[10]</a:t>
            </a:r>
            <a:endParaRPr lang="en-US" sz="2200" b="1" dirty="0" smtClean="0"/>
          </a:p>
          <a:p>
            <a:pPr algn="just"/>
            <a:endParaRPr lang="en-US" sz="2200" b="1" dirty="0" smtClean="0"/>
          </a:p>
          <a:p>
            <a:pPr algn="just"/>
            <a:r>
              <a:rPr lang="en-US" sz="2200" b="1" dirty="0" smtClean="0"/>
              <a:t>The </a:t>
            </a:r>
            <a:r>
              <a:rPr lang="en-US" sz="2200" b="1" i="1" dirty="0" smtClean="0"/>
              <a:t>pyloric glands</a:t>
            </a:r>
            <a:r>
              <a:rPr lang="en-US" sz="2200" b="1" dirty="0" smtClean="0"/>
              <a:t> are located in the </a:t>
            </a:r>
            <a:r>
              <a:rPr lang="en-US" sz="2200" b="1" dirty="0" err="1" smtClean="0"/>
              <a:t>antrum</a:t>
            </a:r>
            <a:r>
              <a:rPr lang="en-US" sz="2200" b="1" dirty="0" smtClean="0"/>
              <a:t> of the pylorus. They secrete </a:t>
            </a:r>
            <a:r>
              <a:rPr lang="en-US" sz="2200" b="1" dirty="0" err="1" smtClean="0">
                <a:hlinkClick r:id="rId9" tooltip="Gastrin"/>
              </a:rPr>
              <a:t>gastrin</a:t>
            </a:r>
            <a:r>
              <a:rPr lang="en-US" sz="2200" b="1" dirty="0" smtClean="0"/>
              <a:t> produced by their </a:t>
            </a:r>
            <a:r>
              <a:rPr lang="en-US" sz="2200" b="1" dirty="0" smtClean="0">
                <a:hlinkClick r:id="rId10" tooltip="G cells"/>
              </a:rPr>
              <a:t>G cells</a:t>
            </a:r>
            <a:r>
              <a:rPr lang="en-US" sz="2200" b="1" dirty="0" smtClean="0"/>
              <a:t>.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2133600"/>
            <a:ext cx="5715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THANK YOU </a:t>
            </a:r>
            <a:endParaRPr lang="en-US" sz="8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93</Words>
  <Application>Microsoft Office PowerPoint</Application>
  <PresentationFormat>On-screen Show (4:3)</PresentationFormat>
  <Paragraphs>36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offcie</dc:creator>
  <cp:lastModifiedBy>ADMIN</cp:lastModifiedBy>
  <cp:revision>4</cp:revision>
  <dcterms:created xsi:type="dcterms:W3CDTF">2006-08-16T00:00:00Z</dcterms:created>
  <dcterms:modified xsi:type="dcterms:W3CDTF">2022-12-02T05:08:48Z</dcterms:modified>
</cp:coreProperties>
</file>